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mp3" ContentType="audio/mpe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sldIdLst>
    <p:sldId id="257" r:id="rId2"/>
    <p:sldId id="286" r:id="rId3"/>
    <p:sldId id="287" r:id="rId4"/>
    <p:sldId id="259" r:id="rId5"/>
    <p:sldId id="261" r:id="rId6"/>
    <p:sldId id="262" r:id="rId7"/>
    <p:sldId id="263" r:id="rId8"/>
    <p:sldId id="276" r:id="rId9"/>
    <p:sldId id="265" r:id="rId10"/>
    <p:sldId id="268" r:id="rId11"/>
    <p:sldId id="269" r:id="rId12"/>
    <p:sldId id="272" r:id="rId13"/>
    <p:sldId id="278" r:id="rId14"/>
    <p:sldId id="279" r:id="rId15"/>
    <p:sldId id="280" r:id="rId16"/>
    <p:sldId id="293" r:id="rId17"/>
    <p:sldId id="282" r:id="rId18"/>
    <p:sldId id="281" r:id="rId19"/>
    <p:sldId id="289" r:id="rId20"/>
    <p:sldId id="290" r:id="rId21"/>
    <p:sldId id="283" r:id="rId22"/>
    <p:sldId id="291" r:id="rId23"/>
    <p:sldId id="284" r:id="rId24"/>
    <p:sldId id="292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6405"/>
  </p:normalViewPr>
  <p:slideViewPr>
    <p:cSldViewPr snapToGrid="0" snapToObjects="1">
      <p:cViewPr varScale="1">
        <p:scale>
          <a:sx n="131" d="100"/>
          <a:sy n="131" d="100"/>
        </p:scale>
        <p:origin x="37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DC17ED-45EB-1443-97E4-3DB8852AAE6C}" type="datetimeFigureOut">
              <a:rPr lang="en-US" smtClean="0"/>
              <a:t>11/17/20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BDB299-C35E-CA45-BFAD-44AF6266D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2024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52A49B-81E6-274A-BB70-0FEE177856B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1722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52A49B-81E6-274A-BB70-0FEE177856B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99431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52A49B-81E6-274A-BB70-0FEE177856B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2549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AE172C-3BA1-CF42-9219-A357C76CBF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7CE35D-AF30-7D44-AA02-550ACCAC42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ED8F8B-458F-9A4D-BA1E-DB1D115108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02D8DB-BECE-BD49-A3FF-995CC281FD67}" type="datetimeFigureOut">
              <a:rPr lang="en-US" smtClean="0"/>
              <a:t>11/17/20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7D36BD-13C4-C946-980C-DAC2AAA056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F65B0D-DAD7-2541-B89F-FF3AB409E9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FEBEB-4AD3-3843-BBD3-6DF2673ACE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74218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DC024-E047-C246-B38C-E3FE1C2AA3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A7FF92-877C-634F-AF74-8A7A70E5F3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44D3A1-9742-2343-A99E-C984C1C80F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02D8DB-BECE-BD49-A3FF-995CC281FD67}" type="datetimeFigureOut">
              <a:rPr lang="en-US" smtClean="0"/>
              <a:t>11/17/20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BD892A-AD15-654A-8017-BE14393F9E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E71DB0-35C5-6841-A5C6-7A971EBD06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FEBEB-4AD3-3843-BBD3-6DF2673ACE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4959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740C5F8-DF76-394B-AB73-8809BF46A85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0B7916B-F168-3E49-80AD-A04F1C8D28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FD8ACC-2D70-8E41-8A2E-497CC82347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02D8DB-BECE-BD49-A3FF-995CC281FD67}" type="datetimeFigureOut">
              <a:rPr lang="en-US" smtClean="0"/>
              <a:t>11/17/20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C90967-60A1-8543-B2BC-AED456B317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4F8BB-3DAC-CE45-8108-2DF81F859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FEBEB-4AD3-3843-BBD3-6DF2673ACE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5509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738663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12192000" cy="1179288"/>
          </a:xfrm>
          <a:prstGeom prst="rect">
            <a:avLst/>
          </a:prstGeom>
        </p:spPr>
        <p:txBody>
          <a:bodyPr anchor="ctr"/>
          <a:lstStyle>
            <a:lvl1pPr algn="l"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/>
              <a:t> Free PPT _ Click to add title</a:t>
            </a:r>
            <a:endParaRPr lang="ko-KR" alt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527381" y="1508787"/>
            <a:ext cx="11329259" cy="61419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667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541173" y="2411015"/>
            <a:ext cx="11329259" cy="3994316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867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248909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12192000" cy="1179288"/>
          </a:xfrm>
          <a:prstGeom prst="rect">
            <a:avLst/>
          </a:prstGeom>
        </p:spPr>
        <p:txBody>
          <a:bodyPr anchor="ctr"/>
          <a:lstStyle>
            <a:lvl1pPr algn="l"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/>
              <a:t> Free PPT _ Click to add title</a:t>
            </a:r>
            <a:endParaRPr lang="ko-KR" alt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527381" y="1508787"/>
            <a:ext cx="11329259" cy="61419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667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541173" y="2411015"/>
            <a:ext cx="11329259" cy="3994316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867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256512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12192000" cy="1179288"/>
          </a:xfrm>
          <a:prstGeom prst="rect">
            <a:avLst/>
          </a:prstGeom>
        </p:spPr>
        <p:txBody>
          <a:bodyPr anchor="ctr"/>
          <a:lstStyle>
            <a:lvl1pPr algn="l"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/>
              <a:t> Free PPT _ Click to add title</a:t>
            </a:r>
            <a:endParaRPr lang="ko-KR" alt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527381" y="1508787"/>
            <a:ext cx="11329259" cy="61419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667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541173" y="2411015"/>
            <a:ext cx="11329259" cy="3994316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867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055483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12192000" cy="1179288"/>
          </a:xfrm>
          <a:prstGeom prst="rect">
            <a:avLst/>
          </a:prstGeom>
        </p:spPr>
        <p:txBody>
          <a:bodyPr anchor="ctr"/>
          <a:lstStyle>
            <a:lvl1pPr algn="l"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/>
              <a:t> Free PPT _ Click to add title</a:t>
            </a:r>
            <a:endParaRPr lang="ko-KR" alt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527381" y="1508787"/>
            <a:ext cx="11329259" cy="61419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667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541173" y="2411015"/>
            <a:ext cx="11329259" cy="3994316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867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330478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12192000" cy="1179288"/>
          </a:xfrm>
          <a:prstGeom prst="rect">
            <a:avLst/>
          </a:prstGeom>
        </p:spPr>
        <p:txBody>
          <a:bodyPr anchor="ctr"/>
          <a:lstStyle>
            <a:lvl1pPr algn="l"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/>
              <a:t> Free PPT _ Click to add title</a:t>
            </a:r>
            <a:endParaRPr lang="ko-KR" alt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527381" y="1508787"/>
            <a:ext cx="11329259" cy="61419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667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541173" y="2411015"/>
            <a:ext cx="11329259" cy="3994316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867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8180959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12192000" cy="1179288"/>
          </a:xfrm>
          <a:prstGeom prst="rect">
            <a:avLst/>
          </a:prstGeom>
        </p:spPr>
        <p:txBody>
          <a:bodyPr anchor="ctr"/>
          <a:lstStyle>
            <a:lvl1pPr algn="l"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/>
              <a:t> Free PPT _ Click to add title</a:t>
            </a:r>
            <a:endParaRPr lang="ko-KR" alt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527381" y="1508787"/>
            <a:ext cx="11329259" cy="61419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667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541173" y="2411015"/>
            <a:ext cx="11329259" cy="3994316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867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0429056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12192000" cy="1179288"/>
          </a:xfrm>
          <a:prstGeom prst="rect">
            <a:avLst/>
          </a:prstGeom>
        </p:spPr>
        <p:txBody>
          <a:bodyPr anchor="ctr"/>
          <a:lstStyle>
            <a:lvl1pPr algn="l"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/>
              <a:t> Free PPT _ Click to add title</a:t>
            </a:r>
            <a:endParaRPr lang="ko-KR" alt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527381" y="1508787"/>
            <a:ext cx="11329259" cy="61419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667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541173" y="2411015"/>
            <a:ext cx="11329259" cy="3994316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867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001200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600DB8-F078-4848-9D3A-33A24F309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8629B6-D165-184B-A2BE-2BE020CE21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135E2E-CFD6-F246-8D2E-525C7AAB4A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02D8DB-BECE-BD49-A3FF-995CC281FD67}" type="datetimeFigureOut">
              <a:rPr lang="en-US" smtClean="0"/>
              <a:t>11/17/20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4B42AA-1007-1546-B0E9-EB79AB86BD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2C44CE-C52A-334B-BFB6-DD60144B3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FEBEB-4AD3-3843-BBD3-6DF2673ACE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30520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12192000" cy="1179288"/>
          </a:xfrm>
          <a:prstGeom prst="rect">
            <a:avLst/>
          </a:prstGeom>
        </p:spPr>
        <p:txBody>
          <a:bodyPr anchor="ctr"/>
          <a:lstStyle>
            <a:lvl1pPr algn="l"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/>
              <a:t> Free PPT _ Click to add title</a:t>
            </a:r>
            <a:endParaRPr lang="ko-KR" alt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527381" y="1508787"/>
            <a:ext cx="11329259" cy="61419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667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541173" y="2411015"/>
            <a:ext cx="11329259" cy="3994316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867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2791244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12192000" cy="1179288"/>
          </a:xfrm>
          <a:prstGeom prst="rect">
            <a:avLst/>
          </a:prstGeom>
        </p:spPr>
        <p:txBody>
          <a:bodyPr anchor="ctr"/>
          <a:lstStyle>
            <a:lvl1pPr algn="l"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/>
              <a:t> Free PPT _ Click to add title</a:t>
            </a:r>
            <a:endParaRPr lang="ko-KR" alt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527381" y="1508787"/>
            <a:ext cx="11329259" cy="61419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667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541173" y="2411015"/>
            <a:ext cx="11329259" cy="3994316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867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9182360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12192000" cy="1179288"/>
          </a:xfrm>
          <a:prstGeom prst="rect">
            <a:avLst/>
          </a:prstGeom>
        </p:spPr>
        <p:txBody>
          <a:bodyPr anchor="ctr"/>
          <a:lstStyle>
            <a:lvl1pPr algn="l"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/>
              <a:t> Free PPT _ Click to add title</a:t>
            </a:r>
            <a:endParaRPr lang="ko-KR" alt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527381" y="1508787"/>
            <a:ext cx="11329259" cy="61419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667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541173" y="2411015"/>
            <a:ext cx="11329259" cy="3994316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867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557175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12192000" cy="1179288"/>
          </a:xfrm>
          <a:prstGeom prst="rect">
            <a:avLst/>
          </a:prstGeom>
        </p:spPr>
        <p:txBody>
          <a:bodyPr anchor="ctr"/>
          <a:lstStyle>
            <a:lvl1pPr algn="l"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/>
              <a:t> Free PPT _ Click to add title</a:t>
            </a:r>
            <a:endParaRPr lang="ko-KR" alt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527381" y="1508787"/>
            <a:ext cx="11329259" cy="61419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667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541173" y="2411015"/>
            <a:ext cx="11329259" cy="3994316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867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4553354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12192000" cy="1179288"/>
          </a:xfrm>
          <a:prstGeom prst="rect">
            <a:avLst/>
          </a:prstGeom>
        </p:spPr>
        <p:txBody>
          <a:bodyPr anchor="ctr"/>
          <a:lstStyle>
            <a:lvl1pPr algn="l"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/>
              <a:t> Free PPT _ Click to add title</a:t>
            </a:r>
            <a:endParaRPr lang="ko-KR" alt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527381" y="1508787"/>
            <a:ext cx="11329259" cy="61419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667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541173" y="2411015"/>
            <a:ext cx="11329259" cy="3994316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867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745484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AA08AC-C593-C241-9A70-7AE6D5048F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3DF7DD-3EF1-9840-B586-24FFC75CD6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241A14-63D2-114A-937B-F119F24E84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02D8DB-BECE-BD49-A3FF-995CC281FD67}" type="datetimeFigureOut">
              <a:rPr lang="en-US" smtClean="0"/>
              <a:t>11/17/20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13A807-2DA6-1C49-83BE-81F6B25C5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CBD4B4-A84E-304B-9C7C-60D2CA8D02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FEBEB-4AD3-3843-BBD3-6DF2673ACE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06573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A9F58-9925-1C43-9B30-DE5B3AA651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8E7838-99DC-494B-9060-5ACDEC4B99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1BF8A9-1300-F14B-A253-64597C899B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A31168-C28E-9D45-B4A8-6AC6921AB8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02D8DB-BECE-BD49-A3FF-995CC281FD67}" type="datetimeFigureOut">
              <a:rPr lang="en-US" smtClean="0"/>
              <a:t>11/17/20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EAC081-25C7-B34E-B66A-3DB80258B8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9B9576-A388-564F-8A0A-D13C74F63B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FEBEB-4AD3-3843-BBD3-6DF2673ACE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23817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BFEC57-60B0-6E4C-9CBB-16868EA59E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AEEAF6-90CA-404B-9AB8-52E48EFC3B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E8080D-D539-B947-AF46-FDBBE5F01E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8433277-A85A-144C-B3E6-AAA813D4E9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0F3A41D-8A7B-854F-9BE6-1491ABD401F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319CAD4-C63F-A445-A5C7-849F7CAE65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02D8DB-BECE-BD49-A3FF-995CC281FD67}" type="datetimeFigureOut">
              <a:rPr lang="en-US" smtClean="0"/>
              <a:t>11/17/20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A07003A-DDB1-1449-91C6-5E17D31E6E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EA86D89-0006-A048-85DA-BF6A675D6A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FEBEB-4AD3-3843-BBD3-6DF2673ACE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3458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161E6-781E-404F-BCBA-5AB7995CE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2248B8D-E17B-A74F-A41D-27D54E811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02D8DB-BECE-BD49-A3FF-995CC281FD67}" type="datetimeFigureOut">
              <a:rPr lang="en-US" smtClean="0"/>
              <a:t>11/17/20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A7F6FA-BD4A-1049-9A67-D505C8596A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FA601F-B38F-694A-B3B7-FAD5F165C0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FEBEB-4AD3-3843-BBD3-6DF2673ACE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18491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872138B-F044-F14B-A89F-2E18FA9360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02D8DB-BECE-BD49-A3FF-995CC281FD67}" type="datetimeFigureOut">
              <a:rPr lang="en-US" smtClean="0"/>
              <a:t>11/17/20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D3BC32-8094-534A-857B-FB442BD65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A43B10-DCC1-1F42-A96B-17F6513C96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FEBEB-4AD3-3843-BBD3-6DF2673ACE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8063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738E28-4797-2D4E-BBAC-CB7F436FDB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B2F036-6B25-C845-9C5C-49C534AE6D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459FA3-D6A6-9146-AEFB-EE7B23F8E0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B5460B-07A1-FC40-9F6D-11432D93A4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02D8DB-BECE-BD49-A3FF-995CC281FD67}" type="datetimeFigureOut">
              <a:rPr lang="en-US" smtClean="0"/>
              <a:t>11/17/20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F73571-C5BB-6048-832D-E0F7FE68CD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7CEAD3-1A1A-094B-9C0A-D656193C14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FEBEB-4AD3-3843-BBD3-6DF2673ACE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1425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716AA0-390F-B745-A667-A65BC5509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EFAC480-6CCD-6B44-9B02-0DB1734FF7F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E13405-3EC2-2044-B397-0F984B909A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E7AE37-7A26-0A49-B9B2-4E89C024EE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02D8DB-BECE-BD49-A3FF-995CC281FD67}" type="datetimeFigureOut">
              <a:rPr lang="en-US" smtClean="0"/>
              <a:t>11/17/20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84F89A-79DB-3845-BF6D-225A05AF3C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FFC87E-11A4-7D4E-8DBF-3088F4323C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FEBEB-4AD3-3843-BBD3-6DF2673ACE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1038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89C39A4-BEF0-B94D-8DBE-FDB6C66D28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0DF8D2-CB68-AB4E-97A0-F69B66DC8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A1F420-87DF-0C4D-9FF5-CDD6C69338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02D8DB-BECE-BD49-A3FF-995CC281FD67}" type="datetimeFigureOut">
              <a:rPr lang="en-US" smtClean="0"/>
              <a:t>11/17/20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972BF2-9EA2-7F4F-AB78-E7CB9FB9E8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C0BFEA-2F17-E249-98E1-B070759463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1FEBEB-4AD3-3843-BBD3-6DF2673ACE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9724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6.mp3"/><Relationship Id="rId1" Type="http://schemas.microsoft.com/office/2007/relationships/media" Target="../media/media6.mp3"/><Relationship Id="rId5" Type="http://schemas.openxmlformats.org/officeDocument/2006/relationships/image" Target="../media/image11.png"/><Relationship Id="rId4" Type="http://schemas.openxmlformats.org/officeDocument/2006/relationships/image" Target="../media/image16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7.mp3"/><Relationship Id="rId1" Type="http://schemas.microsoft.com/office/2007/relationships/media" Target="../media/media7.mp3"/><Relationship Id="rId5" Type="http://schemas.openxmlformats.org/officeDocument/2006/relationships/image" Target="../media/image11.png"/><Relationship Id="rId4" Type="http://schemas.openxmlformats.org/officeDocument/2006/relationships/image" Target="../media/image17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8.mp3"/><Relationship Id="rId1" Type="http://schemas.microsoft.com/office/2007/relationships/media" Target="../media/media8.mp3"/><Relationship Id="rId5" Type="http://schemas.openxmlformats.org/officeDocument/2006/relationships/image" Target="../media/image11.png"/><Relationship Id="rId4" Type="http://schemas.openxmlformats.org/officeDocument/2006/relationships/image" Target="../media/image18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0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23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quwZVI5EAxA" TargetMode="External"/><Relationship Id="rId13" Type="http://schemas.openxmlformats.org/officeDocument/2006/relationships/hyperlink" Target="https://www.kdnuggets.com/2020/02/deep-neural-networks.html" TargetMode="External"/><Relationship Id="rId3" Type="http://schemas.openxmlformats.org/officeDocument/2006/relationships/hyperlink" Target="http://niasounds.com/blog/tag/ambient+music" TargetMode="External"/><Relationship Id="rId7" Type="http://schemas.openxmlformats.org/officeDocument/2006/relationships/hyperlink" Target="https://wallpaperaccess.com/eminem-rap-god" TargetMode="External"/><Relationship Id="rId12" Type="http://schemas.openxmlformats.org/officeDocument/2006/relationships/hyperlink" Target="https://web.fe.up.pt/~up201703583/urban.html" TargetMode="External"/><Relationship Id="rId2" Type="http://schemas.openxmlformats.org/officeDocument/2006/relationships/hyperlink" Target="https://www.theclavichord.com/mind-body-soul-how-does-jazz-music-affect-you/" TargetMode="External"/><Relationship Id="rId1" Type="http://schemas.openxmlformats.org/officeDocument/2006/relationships/slideLayout" Target="../slideLayouts/slideLayout24.xml"/><Relationship Id="rId6" Type="http://schemas.openxmlformats.org/officeDocument/2006/relationships/hyperlink" Target="https://www.pinterest.com/pin/369013763189001822/" TargetMode="External"/><Relationship Id="rId11" Type="http://schemas.openxmlformats.org/officeDocument/2006/relationships/hyperlink" Target="https://www.youtube.com/watch?v=u8IuKh5X3ts" TargetMode="External"/><Relationship Id="rId5" Type="http://schemas.openxmlformats.org/officeDocument/2006/relationships/hyperlink" Target="https://www.youtube.com/watch?v=DBW-Rq4iEhQ" TargetMode="External"/><Relationship Id="rId10" Type="http://schemas.openxmlformats.org/officeDocument/2006/relationships/hyperlink" Target="https://www.localsamosa.com/2020/06/20/indie-musicians/" TargetMode="External"/><Relationship Id="rId4" Type="http://schemas.openxmlformats.org/officeDocument/2006/relationships/hyperlink" Target="https://scroll.in/article/903086/once-a-popular-tool-for-political-expression-rock-music-is-fading-away-in-bangladesh" TargetMode="External"/><Relationship Id="rId9" Type="http://schemas.openxmlformats.org/officeDocument/2006/relationships/hyperlink" Target="https://wallpapercave.com/pop-music-wallpapers" TargetMode="Externa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5" Type="http://schemas.openxmlformats.org/officeDocument/2006/relationships/image" Target="../media/image11.png"/><Relationship Id="rId4" Type="http://schemas.openxmlformats.org/officeDocument/2006/relationships/image" Target="../media/image12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5" Type="http://schemas.openxmlformats.org/officeDocument/2006/relationships/image" Target="../media/image11.png"/><Relationship Id="rId4" Type="http://schemas.openxmlformats.org/officeDocument/2006/relationships/image" Target="../media/image13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4.mp3"/><Relationship Id="rId1" Type="http://schemas.microsoft.com/office/2007/relationships/media" Target="../media/media4.mp3"/><Relationship Id="rId5" Type="http://schemas.openxmlformats.org/officeDocument/2006/relationships/image" Target="../media/image11.png"/><Relationship Id="rId4" Type="http://schemas.openxmlformats.org/officeDocument/2006/relationships/image" Target="../media/image14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5.mp3"/><Relationship Id="rId1" Type="http://schemas.microsoft.com/office/2007/relationships/media" Target="../media/media5.mp3"/><Relationship Id="rId5" Type="http://schemas.openxmlformats.org/officeDocument/2006/relationships/image" Target="../media/image11.png"/><Relationship Id="rId4" Type="http://schemas.openxmlformats.org/officeDocument/2006/relationships/image" Target="../media/image1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94940" y="5445224"/>
            <a:ext cx="6480040" cy="748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667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Pranav Manjunath </a:t>
            </a:r>
            <a:br>
              <a:rPr lang="en-US" altLang="ko-KR" sz="16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</a:br>
            <a:r>
              <a:rPr lang="en-US" altLang="ko-KR" sz="16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Duke University</a:t>
            </a:r>
          </a:p>
        </p:txBody>
      </p:sp>
      <p:sp>
        <p:nvSpPr>
          <p:cNvPr id="5" name="TextBox 1"/>
          <p:cNvSpPr txBox="1">
            <a:spLocks noChangeArrowheads="1"/>
          </p:cNvSpPr>
          <p:nvPr/>
        </p:nvSpPr>
        <p:spPr bwMode="auto">
          <a:xfrm>
            <a:off x="503389" y="489993"/>
            <a:ext cx="6648728" cy="748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ko-KR" sz="4267" b="1" dirty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Music Genre Prediction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DF9253-8187-2441-AD76-BC7F8D6446A6}"/>
              </a:ext>
            </a:extLst>
          </p:cNvPr>
          <p:cNvSpPr txBox="1"/>
          <p:nvPr/>
        </p:nvSpPr>
        <p:spPr>
          <a:xfrm>
            <a:off x="503389" y="1269692"/>
            <a:ext cx="64800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6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IDS 702 Final Project</a:t>
            </a:r>
          </a:p>
        </p:txBody>
      </p:sp>
    </p:spTree>
    <p:extLst>
      <p:ext uri="{BB962C8B-B14F-4D97-AF65-F5344CB8AC3E}">
        <p14:creationId xmlns:p14="http://schemas.microsoft.com/office/powerpoint/2010/main" val="20172080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9BEB3F8-1279-0B49-967B-AFEA2844F1A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27" y="1282"/>
            <a:ext cx="12191973" cy="685671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89ED812-9A30-A44D-A8CD-5BDC0473DE41}"/>
              </a:ext>
            </a:extLst>
          </p:cNvPr>
          <p:cNvSpPr txBox="1"/>
          <p:nvPr/>
        </p:nvSpPr>
        <p:spPr>
          <a:xfrm>
            <a:off x="0" y="4224039"/>
            <a:ext cx="3552395" cy="1733680"/>
          </a:xfrm>
          <a:prstGeom prst="rect">
            <a:avLst/>
          </a:prstGeom>
          <a:noFill/>
          <a:ln w="53975">
            <a:noFill/>
          </a:ln>
        </p:spPr>
        <p:txBody>
          <a:bodyPr wrap="square" rtlCol="0">
            <a:spAutoFit/>
          </a:bodyPr>
          <a:lstStyle/>
          <a:p>
            <a:pPr>
              <a:spcAft>
                <a:spcPts val="800"/>
              </a:spcAft>
            </a:pPr>
            <a:r>
              <a:rPr lang="en-US" sz="10666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JAZZ</a:t>
            </a:r>
          </a:p>
        </p:txBody>
      </p:sp>
      <p:pic>
        <p:nvPicPr>
          <p:cNvPr id="2" name="Jazz.mp3">
            <a:hlinkClick r:id="" action="ppaction://media"/>
            <a:extLst>
              <a:ext uri="{FF2B5EF4-FFF2-40B4-BE49-F238E27FC236}">
                <a16:creationId xmlns:a16="http://schemas.microsoft.com/office/drawing/2014/main" id="{8730E04A-DECC-4A45-9CB2-863EA6ED248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1524" y="5988624"/>
            <a:ext cx="911424" cy="9114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0B229D9-93EE-634F-95B6-B7FF6343E7FA}"/>
              </a:ext>
            </a:extLst>
          </p:cNvPr>
          <p:cNvSpPr txBox="1"/>
          <p:nvPr/>
        </p:nvSpPr>
        <p:spPr>
          <a:xfrm>
            <a:off x="1083733" y="6316134"/>
            <a:ext cx="55883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These Foolish Things – Lester Young</a:t>
            </a:r>
          </a:p>
        </p:txBody>
      </p:sp>
    </p:spTree>
    <p:extLst>
      <p:ext uri="{BB962C8B-B14F-4D97-AF65-F5344CB8AC3E}">
        <p14:creationId xmlns:p14="http://schemas.microsoft.com/office/powerpoint/2010/main" val="3103689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22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0AFD8B6-C570-3A4A-8CFE-3EC6113B9CB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61" b="6755"/>
          <a:stretch/>
        </p:blipFill>
        <p:spPr>
          <a:xfrm>
            <a:off x="27" y="1282"/>
            <a:ext cx="12191973" cy="685671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8FAEA6A-B875-574F-9422-A39CFB9A3FDE}"/>
              </a:ext>
            </a:extLst>
          </p:cNvPr>
          <p:cNvSpPr txBox="1"/>
          <p:nvPr/>
        </p:nvSpPr>
        <p:spPr>
          <a:xfrm>
            <a:off x="0" y="3621021"/>
            <a:ext cx="3119669" cy="1733680"/>
          </a:xfrm>
          <a:prstGeom prst="rect">
            <a:avLst/>
          </a:prstGeom>
          <a:noFill/>
          <a:ln w="53975">
            <a:noFill/>
          </a:ln>
        </p:spPr>
        <p:txBody>
          <a:bodyPr wrap="square" rtlCol="0">
            <a:spAutoFit/>
          </a:bodyPr>
          <a:lstStyle/>
          <a:p>
            <a:r>
              <a:rPr lang="en-US" sz="10666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POP</a:t>
            </a:r>
          </a:p>
        </p:txBody>
      </p:sp>
      <p:pic>
        <p:nvPicPr>
          <p:cNvPr id="2" name="Pop.mp3">
            <a:hlinkClick r:id="" action="ppaction://media"/>
            <a:extLst>
              <a:ext uri="{FF2B5EF4-FFF2-40B4-BE49-F238E27FC236}">
                <a16:creationId xmlns:a16="http://schemas.microsoft.com/office/drawing/2014/main" id="{403680AE-19B5-D449-9D22-0F72FF4798B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5791891"/>
            <a:ext cx="1083733" cy="108373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5229BD7-5714-E349-8E54-AD16EDB17E22}"/>
              </a:ext>
            </a:extLst>
          </p:cNvPr>
          <p:cNvSpPr txBox="1"/>
          <p:nvPr/>
        </p:nvSpPr>
        <p:spPr>
          <a:xfrm>
            <a:off x="1083733" y="6322479"/>
            <a:ext cx="38601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Beat It – Michael Jackson</a:t>
            </a:r>
          </a:p>
        </p:txBody>
      </p:sp>
    </p:spTree>
    <p:extLst>
      <p:ext uri="{BB962C8B-B14F-4D97-AF65-F5344CB8AC3E}">
        <p14:creationId xmlns:p14="http://schemas.microsoft.com/office/powerpoint/2010/main" val="3514479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59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D984B0D-67BA-7942-88CD-AABD80C0E0C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48" b="-1"/>
          <a:stretch/>
        </p:blipFill>
        <p:spPr>
          <a:xfrm>
            <a:off x="27" y="1282"/>
            <a:ext cx="12191973" cy="685671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D26E408-5001-2443-A2CC-FF9B1D875CEB}"/>
              </a:ext>
            </a:extLst>
          </p:cNvPr>
          <p:cNvSpPr txBox="1"/>
          <p:nvPr/>
        </p:nvSpPr>
        <p:spPr>
          <a:xfrm>
            <a:off x="4079776" y="2756925"/>
            <a:ext cx="4224469" cy="1733680"/>
          </a:xfrm>
          <a:prstGeom prst="rect">
            <a:avLst/>
          </a:prstGeom>
          <a:noFill/>
          <a:ln w="53975">
            <a:noFill/>
          </a:ln>
        </p:spPr>
        <p:txBody>
          <a:bodyPr wrap="square" rtlCol="0">
            <a:spAutoFit/>
          </a:bodyPr>
          <a:lstStyle/>
          <a:p>
            <a:r>
              <a:rPr lang="en-US" sz="10666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ROCK</a:t>
            </a:r>
          </a:p>
        </p:txBody>
      </p:sp>
      <p:pic>
        <p:nvPicPr>
          <p:cNvPr id="2" name="Rock.mp3">
            <a:hlinkClick r:id="" action="ppaction://media"/>
            <a:extLst>
              <a:ext uri="{FF2B5EF4-FFF2-40B4-BE49-F238E27FC236}">
                <a16:creationId xmlns:a16="http://schemas.microsoft.com/office/drawing/2014/main" id="{BEC946B4-ADC9-4943-A823-CF023E28BA1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27516" y="5778548"/>
            <a:ext cx="1083733" cy="108373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FF3E427-114E-8F47-8CEA-EFBAE39500BC}"/>
              </a:ext>
            </a:extLst>
          </p:cNvPr>
          <p:cNvSpPr txBox="1"/>
          <p:nvPr/>
        </p:nvSpPr>
        <p:spPr>
          <a:xfrm>
            <a:off x="1083733" y="6316134"/>
            <a:ext cx="61643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Paradise City – Guns N’ Roses </a:t>
            </a:r>
          </a:p>
        </p:txBody>
      </p:sp>
    </p:spTree>
    <p:extLst>
      <p:ext uri="{BB962C8B-B14F-4D97-AF65-F5344CB8AC3E}">
        <p14:creationId xmlns:p14="http://schemas.microsoft.com/office/powerpoint/2010/main" val="3185060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27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11B6D4-6A51-7744-B032-71860CCD0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79288"/>
          </a:xfrm>
        </p:spPr>
        <p:txBody>
          <a:bodyPr/>
          <a:lstStyle/>
          <a:p>
            <a:r>
              <a:rPr lang="en-US" dirty="0"/>
              <a:t> Exploratory Data Analysis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5C3D42E-7D23-2D46-A2A5-D68AF08CDF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46322"/>
            <a:ext cx="6384032" cy="558714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23C05D2-E3AF-7446-9019-97803DDCD29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7180"/>
          <a:stretch/>
        </p:blipFill>
        <p:spPr>
          <a:xfrm>
            <a:off x="6384032" y="1246322"/>
            <a:ext cx="5807968" cy="5611679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8F3AC93A-B073-9E4A-9A4A-12D89DF3FB93}"/>
              </a:ext>
            </a:extLst>
          </p:cNvPr>
          <p:cNvSpPr/>
          <p:nvPr/>
        </p:nvSpPr>
        <p:spPr>
          <a:xfrm>
            <a:off x="3311691" y="3813043"/>
            <a:ext cx="1056117" cy="76808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28A4B281-7011-9342-84BC-72FB7E04FC76}"/>
              </a:ext>
            </a:extLst>
          </p:cNvPr>
          <p:cNvSpPr/>
          <p:nvPr/>
        </p:nvSpPr>
        <p:spPr>
          <a:xfrm>
            <a:off x="3407701" y="5157192"/>
            <a:ext cx="960107" cy="67207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62C47649-7E1E-C240-9FF7-73B7B64B8F4F}"/>
              </a:ext>
            </a:extLst>
          </p:cNvPr>
          <p:cNvSpPr/>
          <p:nvPr/>
        </p:nvSpPr>
        <p:spPr>
          <a:xfrm>
            <a:off x="1871531" y="2468894"/>
            <a:ext cx="1152128" cy="97459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8A0DF89-DD25-B24C-AD55-0C51BB32C979}"/>
              </a:ext>
            </a:extLst>
          </p:cNvPr>
          <p:cNvSpPr/>
          <p:nvPr/>
        </p:nvSpPr>
        <p:spPr>
          <a:xfrm>
            <a:off x="10800523" y="2564904"/>
            <a:ext cx="1056117" cy="76808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890172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1" grpId="0" animBg="1"/>
      <p:bldP spid="2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D72D5C-D71C-E542-B650-419D900CA2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339" y="0"/>
            <a:ext cx="12192000" cy="1179288"/>
          </a:xfrm>
        </p:spPr>
        <p:txBody>
          <a:bodyPr/>
          <a:lstStyle/>
          <a:p>
            <a:r>
              <a:rPr lang="en-US" dirty="0"/>
              <a:t>Models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45B293F-C92D-9F4A-BB14-6F08966850F1}"/>
              </a:ext>
            </a:extLst>
          </p:cNvPr>
          <p:cNvSpPr/>
          <p:nvPr/>
        </p:nvSpPr>
        <p:spPr>
          <a:xfrm>
            <a:off x="815413" y="1796819"/>
            <a:ext cx="4128459" cy="13441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Parametric Models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4BCB2A7-3469-0941-85D2-44087BDFFECF}"/>
              </a:ext>
            </a:extLst>
          </p:cNvPr>
          <p:cNvSpPr/>
          <p:nvPr/>
        </p:nvSpPr>
        <p:spPr>
          <a:xfrm>
            <a:off x="7248128" y="1796819"/>
            <a:ext cx="4128459" cy="13441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Non Parametric Models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99BEA9-6D01-4543-BD53-28BA9D6F5F1C}"/>
              </a:ext>
            </a:extLst>
          </p:cNvPr>
          <p:cNvSpPr txBox="1"/>
          <p:nvPr/>
        </p:nvSpPr>
        <p:spPr>
          <a:xfrm>
            <a:off x="1391477" y="3621022"/>
            <a:ext cx="29763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Multinomial Logistic </a:t>
            </a:r>
          </a:p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Regression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83E110-F17F-7049-BB26-32A849F7F026}"/>
              </a:ext>
            </a:extLst>
          </p:cNvPr>
          <p:cNvSpPr txBox="1"/>
          <p:nvPr/>
        </p:nvSpPr>
        <p:spPr>
          <a:xfrm>
            <a:off x="7824192" y="3621021"/>
            <a:ext cx="29763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Gradient Boosting Methods (GBM)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0FE8D7-516E-014B-9E69-FEADE4C1254E}"/>
              </a:ext>
            </a:extLst>
          </p:cNvPr>
          <p:cNvSpPr txBox="1"/>
          <p:nvPr/>
        </p:nvSpPr>
        <p:spPr>
          <a:xfrm>
            <a:off x="4463819" y="6117299"/>
            <a:ext cx="33603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Train Test Split = 80/20</a:t>
            </a:r>
          </a:p>
        </p:txBody>
      </p:sp>
    </p:spTree>
    <p:extLst>
      <p:ext uri="{BB962C8B-B14F-4D97-AF65-F5344CB8AC3E}">
        <p14:creationId xmlns:p14="http://schemas.microsoft.com/office/powerpoint/2010/main" val="1194994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/>
      <p:bldP spid="8" grpId="0"/>
      <p:bldP spid="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585E7A-75A9-AA43-B740-5BF5A9E2D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 Multinomial Logistic Regression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A326ED-FCBC-FB4C-A43F-C475D21C0DB9}"/>
              </a:ext>
            </a:extLst>
          </p:cNvPr>
          <p:cNvSpPr txBox="1"/>
          <p:nvPr/>
        </p:nvSpPr>
        <p:spPr>
          <a:xfrm>
            <a:off x="335360" y="1353660"/>
            <a:ext cx="11521280" cy="7487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133" dirty="0">
                <a:latin typeface="Arial" panose="020B0604020202020204" pitchFamily="34" charset="0"/>
                <a:cs typeface="Arial" panose="020B0604020202020204" pitchFamily="34" charset="0"/>
              </a:rPr>
              <a:t>multinom(Overall_Genre ~ Key + Mode + Danceability + Energy + Loudness + Speechness +</a:t>
            </a:r>
          </a:p>
          <a:p>
            <a:r>
              <a:rPr lang="en-US" sz="2133" dirty="0">
                <a:latin typeface="Arial" panose="020B0604020202020204" pitchFamily="34" charset="0"/>
                <a:cs typeface="Arial" panose="020B0604020202020204" pitchFamily="34" charset="0"/>
              </a:rPr>
              <a:t>Acousticness + Instrumentalness + Valence+ time_signature + Tempo, data=dTrain)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B9E4504-7D5E-474B-AAD5-FAAB11690519}"/>
              </a:ext>
            </a:extLst>
          </p:cNvPr>
          <p:cNvCxnSpPr>
            <a:cxnSpLocks/>
          </p:cNvCxnSpPr>
          <p:nvPr/>
        </p:nvCxnSpPr>
        <p:spPr>
          <a:xfrm>
            <a:off x="0" y="2306632"/>
            <a:ext cx="12192000" cy="0"/>
          </a:xfrm>
          <a:prstGeom prst="line">
            <a:avLst/>
          </a:prstGeom>
          <a:ln>
            <a:solidFill>
              <a:srgbClr val="2B213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7780CDD5-B827-BA4A-ABF3-A149643D5A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556" y="2324969"/>
            <a:ext cx="12192000" cy="4533032"/>
          </a:xfrm>
          <a:prstGeom prst="rect">
            <a:avLst/>
          </a:prstGeom>
        </p:spPr>
      </p:pic>
      <p:sp>
        <p:nvSpPr>
          <p:cNvPr id="7" name="Cloud 6">
            <a:extLst>
              <a:ext uri="{FF2B5EF4-FFF2-40B4-BE49-F238E27FC236}">
                <a16:creationId xmlns:a16="http://schemas.microsoft.com/office/drawing/2014/main" id="{DA04A50C-E4EA-7E43-8EAD-46E8CF9DC1CF}"/>
              </a:ext>
            </a:extLst>
          </p:cNvPr>
          <p:cNvSpPr/>
          <p:nvPr/>
        </p:nvSpPr>
        <p:spPr>
          <a:xfrm>
            <a:off x="6288021" y="2660916"/>
            <a:ext cx="2688299" cy="1931225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u="sng" dirty="0">
                <a:latin typeface="Arial" panose="020B0604020202020204" pitchFamily="34" charset="0"/>
                <a:cs typeface="Arial" panose="020B0604020202020204" pitchFamily="34" charset="0"/>
              </a:rPr>
              <a:t>Accuracy</a:t>
            </a:r>
          </a:p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48.53%</a:t>
            </a:r>
          </a:p>
        </p:txBody>
      </p:sp>
    </p:spTree>
    <p:extLst>
      <p:ext uri="{BB962C8B-B14F-4D97-AF65-F5344CB8AC3E}">
        <p14:creationId xmlns:p14="http://schemas.microsoft.com/office/powerpoint/2010/main" val="17073117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6BD09E-D70B-C341-A641-0F2E79A6A9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Binned Residual Plots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A274AE-BF62-1F4C-94CA-31E5CEDB77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826" y="1376249"/>
            <a:ext cx="5982511" cy="539420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4091763-AD01-A247-BAAA-C571930A51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7337" y="1536227"/>
            <a:ext cx="5627658" cy="5074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656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B44F9C-C457-A84D-85E3-25AAB2B8F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Gradient Boosting Method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D270A5F7-701A-E647-AA76-56D33A9BC7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7355" y="1337208"/>
            <a:ext cx="11617291" cy="1056117"/>
          </a:xfrm>
        </p:spPr>
        <p:txBody>
          <a:bodyPr/>
          <a:lstStyle/>
          <a:p>
            <a:r>
              <a:rPr lang="en-US" sz="2133" dirty="0"/>
              <a:t> gbm(Overall_Genre ~ Key + Mode + Danceability + Energy + Valence + Tempo + Loudness + Speechness + Acousticness + Instrumentalness + time_signature + Duration_ms, data=dTrain, n.trees=500, interaction.depth=2)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ACAEFD7-52B0-6A4A-90F7-6BAA1A6EF00B}"/>
              </a:ext>
            </a:extLst>
          </p:cNvPr>
          <p:cNvCxnSpPr>
            <a:cxnSpLocks/>
          </p:cNvCxnSpPr>
          <p:nvPr/>
        </p:nvCxnSpPr>
        <p:spPr>
          <a:xfrm>
            <a:off x="0" y="2468893"/>
            <a:ext cx="12192000" cy="0"/>
          </a:xfrm>
          <a:prstGeom prst="line">
            <a:avLst/>
          </a:prstGeom>
          <a:ln>
            <a:solidFill>
              <a:srgbClr val="2B213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7348E6D1-574C-6D43-BC30-2FB0A40D06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339" y="2544463"/>
            <a:ext cx="12048661" cy="4313536"/>
          </a:xfrm>
          <a:prstGeom prst="rect">
            <a:avLst/>
          </a:prstGeom>
        </p:spPr>
      </p:pic>
      <p:sp>
        <p:nvSpPr>
          <p:cNvPr id="9" name="Cloud 8">
            <a:extLst>
              <a:ext uri="{FF2B5EF4-FFF2-40B4-BE49-F238E27FC236}">
                <a16:creationId xmlns:a16="http://schemas.microsoft.com/office/drawing/2014/main" id="{0DE44C7F-37E7-6546-8872-073AEEFCAA54}"/>
              </a:ext>
            </a:extLst>
          </p:cNvPr>
          <p:cNvSpPr/>
          <p:nvPr/>
        </p:nvSpPr>
        <p:spPr>
          <a:xfrm>
            <a:off x="6288021" y="2660916"/>
            <a:ext cx="2688299" cy="1931225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u="sng" dirty="0">
                <a:latin typeface="Arial" panose="020B0604020202020204" pitchFamily="34" charset="0"/>
                <a:cs typeface="Arial" panose="020B0604020202020204" pitchFamily="34" charset="0"/>
              </a:rPr>
              <a:t>Accuracy</a:t>
            </a:r>
          </a:p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53.61%</a:t>
            </a:r>
          </a:p>
        </p:txBody>
      </p:sp>
    </p:spTree>
    <p:extLst>
      <p:ext uri="{BB962C8B-B14F-4D97-AF65-F5344CB8AC3E}">
        <p14:creationId xmlns:p14="http://schemas.microsoft.com/office/powerpoint/2010/main" val="41083253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1F251-F988-1043-A749-E2A12131F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Gradient Boosting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4B6E92-17F4-8A4D-AEB5-566EB11036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381" y="1326547"/>
            <a:ext cx="11329259" cy="614197"/>
          </a:xfrm>
        </p:spPr>
        <p:txBody>
          <a:bodyPr/>
          <a:lstStyle/>
          <a:p>
            <a:r>
              <a:rPr lang="en-US" dirty="0"/>
              <a:t>Relative Variable Importance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3C3A56-F9C1-B445-AA7D-27501EF963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0101" y="1434342"/>
            <a:ext cx="4648561" cy="54585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032475E-900D-F642-8872-5EFC67A83C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76" t="6232" r="3165"/>
          <a:stretch/>
        </p:blipFill>
        <p:spPr>
          <a:xfrm>
            <a:off x="335361" y="1796819"/>
            <a:ext cx="6720748" cy="5128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913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B062A6-680F-5044-B5E8-CB081B94CA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911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8BFB6-ED93-894D-9D26-FAD5AD93CB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Acknowledgement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343B60-AF9F-D142-8940-29D62F617C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6571" y="2094365"/>
            <a:ext cx="11521280" cy="614197"/>
          </a:xfrm>
        </p:spPr>
        <p:txBody>
          <a:bodyPr>
            <a:normAutofit fontScale="92500"/>
          </a:bodyPr>
          <a:lstStyle/>
          <a:p>
            <a:r>
              <a:rPr lang="en-US" sz="2400" dirty="0"/>
              <a:t>I would like to thank Prof. Akande for his constant support and help throughout the project.</a:t>
            </a:r>
          </a:p>
        </p:txBody>
      </p:sp>
    </p:spTree>
    <p:extLst>
      <p:ext uri="{BB962C8B-B14F-4D97-AF65-F5344CB8AC3E}">
        <p14:creationId xmlns:p14="http://schemas.microsoft.com/office/powerpoint/2010/main" val="16655018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44A3D7-4EB2-5F42-8377-E8CD3223E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6784F5-191F-9740-BC4E-23B8206C3D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914AEF-2A00-8A48-B327-B6D8524A8DB3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B533A2-C803-FD4B-A7B7-D4D4146F9B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51" y="4044"/>
            <a:ext cx="121942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4061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8005DA-56AB-F342-B472-9B24A2A9E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Limitations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75E3BD-4ABA-A241-88F6-F0B2408C9216}"/>
              </a:ext>
            </a:extLst>
          </p:cNvPr>
          <p:cNvSpPr txBox="1"/>
          <p:nvPr/>
        </p:nvSpPr>
        <p:spPr>
          <a:xfrm>
            <a:off x="863419" y="1700809"/>
            <a:ext cx="10465163" cy="36710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189" indent="-457189">
              <a:lnSpc>
                <a:spcPct val="200000"/>
              </a:lnSpc>
              <a:buAutoNum type="arabicPeriod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There is no clear boundaries for Genres</a:t>
            </a:r>
          </a:p>
          <a:p>
            <a:pPr marL="457189" indent="-457189">
              <a:lnSpc>
                <a:spcPct val="200000"/>
              </a:lnSpc>
              <a:buAutoNum type="arabicPeriod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One Song can belong to many Genres</a:t>
            </a:r>
          </a:p>
          <a:p>
            <a:pPr marL="457189" indent="-457189">
              <a:lnSpc>
                <a:spcPct val="200000"/>
              </a:lnSpc>
              <a:buAutoNum type="arabicPeriod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Genres can also be a combination of two or more Genres (Indie Rock)</a:t>
            </a:r>
          </a:p>
          <a:p>
            <a:pPr marL="457189" indent="-457189">
              <a:lnSpc>
                <a:spcPct val="200000"/>
              </a:lnSpc>
              <a:buAutoNum type="arabicPeriod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189" indent="-457189">
              <a:lnSpc>
                <a:spcPct val="200000"/>
              </a:lnSpc>
              <a:buAutoNum type="arabicPeriod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Graphic 6" descr="Music note">
            <a:extLst>
              <a:ext uri="{FF2B5EF4-FFF2-40B4-BE49-F238E27FC236}">
                <a16:creationId xmlns:a16="http://schemas.microsoft.com/office/drawing/2014/main" id="{BEA56858-663D-0645-9FCE-02E63BEB17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3339" y="5413920"/>
            <a:ext cx="1219200" cy="1219200"/>
          </a:xfrm>
          <a:prstGeom prst="rect">
            <a:avLst/>
          </a:prstGeom>
        </p:spPr>
      </p:pic>
      <p:pic>
        <p:nvPicPr>
          <p:cNvPr id="9" name="Graphic 8" descr="Treble clef">
            <a:extLst>
              <a:ext uri="{FF2B5EF4-FFF2-40B4-BE49-F238E27FC236}">
                <a16:creationId xmlns:a16="http://schemas.microsoft.com/office/drawing/2014/main" id="{5E669180-5408-5840-B118-9BB70529C4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18981" y="5413920"/>
            <a:ext cx="12192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831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8E805-A7C8-B44C-9306-D87C019C2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Future Scope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E34A57-CFF3-8C40-BA14-14E606CDBE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381" y="2180862"/>
            <a:ext cx="11329259" cy="614197"/>
          </a:xfrm>
        </p:spPr>
        <p:txBody>
          <a:bodyPr>
            <a:noAutofit/>
          </a:bodyPr>
          <a:lstStyle/>
          <a:p>
            <a:pPr marL="609585" indent="-609585">
              <a:lnSpc>
                <a:spcPct val="200000"/>
              </a:lnSpc>
              <a:buAutoNum type="arabicPeriod"/>
            </a:pPr>
            <a:r>
              <a:rPr lang="en-US" sz="2400" dirty="0"/>
              <a:t>Deep Learning Algorithms</a:t>
            </a:r>
          </a:p>
          <a:p>
            <a:pPr marL="609585" indent="-609585">
              <a:lnSpc>
                <a:spcPct val="200000"/>
              </a:lnSpc>
              <a:buAutoNum type="arabicPeriod"/>
            </a:pPr>
            <a:r>
              <a:rPr lang="en-US" sz="2400" dirty="0"/>
              <a:t>Fuzzy Interpretations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7A4436-F455-F84B-BEEF-F9D19D39AA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1364" y="2576763"/>
            <a:ext cx="5664629" cy="3389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254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87733-DB23-BD4B-A78A-40E243DF9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 Credits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818DEB-C83D-A045-9E3B-1978F46F69D3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31371" y="1700809"/>
            <a:ext cx="11329259" cy="3994316"/>
          </a:xfrm>
        </p:spPr>
        <p:txBody>
          <a:bodyPr/>
          <a:lstStyle/>
          <a:p>
            <a:r>
              <a:rPr lang="en-US" sz="1467" dirty="0">
                <a:hlinkClick r:id="rId2"/>
              </a:rPr>
              <a:t>https://www.theclavichord.com/mind-body-soul-how-does-jazz-music-affect-you/</a:t>
            </a:r>
            <a:endParaRPr lang="en-US" sz="1467" dirty="0"/>
          </a:p>
          <a:p>
            <a:r>
              <a:rPr lang="en-US" sz="1467" dirty="0">
                <a:hlinkClick r:id="rId3"/>
              </a:rPr>
              <a:t>http://niasounds.com/blog/tag/ambient+music</a:t>
            </a:r>
            <a:endParaRPr lang="en-US" sz="1467" dirty="0"/>
          </a:p>
          <a:p>
            <a:r>
              <a:rPr lang="en-US" sz="1467" dirty="0">
                <a:hlinkClick r:id="rId4"/>
              </a:rPr>
              <a:t>https://scroll.in/article/903086/once-a-popular-tool-for-political-expression-rock-music-is-fading-away-in-bangladesh</a:t>
            </a:r>
            <a:endParaRPr lang="en-US" sz="1467" dirty="0"/>
          </a:p>
          <a:p>
            <a:r>
              <a:rPr lang="en-US" sz="1467" dirty="0">
                <a:hlinkClick r:id="rId5"/>
              </a:rPr>
              <a:t>https://www.youtube.com/watch?v=DBW-Rq4iEhQ</a:t>
            </a:r>
            <a:endParaRPr lang="en-US" sz="1467" dirty="0"/>
          </a:p>
          <a:p>
            <a:r>
              <a:rPr lang="en-US" sz="1467" dirty="0">
                <a:hlinkClick r:id="rId6"/>
              </a:rPr>
              <a:t>https://www.pinterest.com/pin/369013763189001822/</a:t>
            </a:r>
            <a:endParaRPr lang="en-US" sz="1467" dirty="0"/>
          </a:p>
          <a:p>
            <a:r>
              <a:rPr lang="en-US" sz="1467" dirty="0">
                <a:hlinkClick r:id="rId7"/>
              </a:rPr>
              <a:t>https://wallpaperaccess.com/eminem-rap-god</a:t>
            </a:r>
            <a:endParaRPr lang="en-US" sz="1467" dirty="0"/>
          </a:p>
          <a:p>
            <a:r>
              <a:rPr lang="en-US" sz="1467" dirty="0">
                <a:hlinkClick r:id="rId8"/>
              </a:rPr>
              <a:t>https://www.youtube.com/watch?v=quwZVI5EAxA</a:t>
            </a:r>
            <a:endParaRPr lang="en-US" sz="1467" dirty="0"/>
          </a:p>
          <a:p>
            <a:r>
              <a:rPr lang="en-US" sz="1467" dirty="0">
                <a:hlinkClick r:id="rId9"/>
              </a:rPr>
              <a:t>https://wallpapercave.com/pop-music-wallpapers</a:t>
            </a:r>
            <a:endParaRPr lang="en-US" sz="1467" dirty="0"/>
          </a:p>
          <a:p>
            <a:r>
              <a:rPr lang="en-US" sz="1467" dirty="0">
                <a:hlinkClick r:id="rId10"/>
              </a:rPr>
              <a:t>https://www.localsamosa.com/2020/06/20/indie-musicians/</a:t>
            </a:r>
            <a:endParaRPr lang="en-US" sz="1467" dirty="0"/>
          </a:p>
          <a:p>
            <a:r>
              <a:rPr lang="en-US" sz="1467" dirty="0">
                <a:hlinkClick r:id="rId11"/>
              </a:rPr>
              <a:t>https://www.youtube.com/watch?v=u8IuKh5X3ts</a:t>
            </a:r>
            <a:endParaRPr lang="en-US" sz="1467" dirty="0"/>
          </a:p>
          <a:p>
            <a:r>
              <a:rPr lang="en-US" sz="1467" dirty="0">
                <a:hlinkClick r:id="rId12"/>
              </a:rPr>
              <a:t>https://web.fe.up.pt/~up201703583/urban.html</a:t>
            </a:r>
            <a:endParaRPr lang="en-US" sz="1467" dirty="0"/>
          </a:p>
          <a:p>
            <a:r>
              <a:rPr lang="en-US" sz="1467" dirty="0">
                <a:hlinkClick r:id="rId13"/>
              </a:rPr>
              <a:t>https://www.kdnuggets.com/2020/02/deep-neural-networks.html</a:t>
            </a:r>
            <a:endParaRPr lang="en-US" sz="1467" dirty="0"/>
          </a:p>
          <a:p>
            <a:endParaRPr lang="en-US" sz="1467" dirty="0"/>
          </a:p>
          <a:p>
            <a:endParaRPr lang="en-US" sz="1467" dirty="0"/>
          </a:p>
          <a:p>
            <a:endParaRPr lang="en-US" sz="1467" dirty="0"/>
          </a:p>
          <a:p>
            <a:endParaRPr lang="en-US" sz="1467" dirty="0"/>
          </a:p>
        </p:txBody>
      </p:sp>
    </p:spTree>
    <p:extLst>
      <p:ext uri="{BB962C8B-B14F-4D97-AF65-F5344CB8AC3E}">
        <p14:creationId xmlns:p14="http://schemas.microsoft.com/office/powerpoint/2010/main" val="41265642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9162A0-2853-7545-B017-FBB6FBB1F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B245E9-D065-1948-96CF-0C003A9839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446" y="3362301"/>
            <a:ext cx="11329259" cy="614197"/>
          </a:xfrm>
        </p:spPr>
        <p:txBody>
          <a:bodyPr>
            <a:noAutofit/>
          </a:bodyPr>
          <a:lstStyle/>
          <a:p>
            <a:pPr algn="ctr"/>
            <a:r>
              <a:rPr lang="en-US" sz="6000" dirty="0"/>
              <a:t>Thank You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FD78E5-5E52-8448-95AA-F1D04C954652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0605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0"/>
          </p:nvPr>
        </p:nvSpPr>
        <p:spPr>
          <a:xfrm>
            <a:off x="431371" y="1892830"/>
            <a:ext cx="11329259" cy="3994316"/>
          </a:xfrm>
        </p:spPr>
        <p:txBody>
          <a:bodyPr/>
          <a:lstStyle/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altLang="ko-KR" sz="3733" dirty="0"/>
              <a:t>What are the major music features that impacts the genre of a song?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endParaRPr lang="en-US" altLang="ko-KR" sz="3733" dirty="0"/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altLang="ko-KR" sz="3733" dirty="0"/>
              <a:t>Build a model that can accurately predict the genre based on these features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altLang="ko-KR" dirty="0"/>
              <a:t>Problem Statement</a:t>
            </a:r>
            <a:endParaRPr lang="en-US" dirty="0"/>
          </a:p>
        </p:txBody>
      </p:sp>
      <p:pic>
        <p:nvPicPr>
          <p:cNvPr id="4" name="Graphic 3" descr="Violin">
            <a:extLst>
              <a:ext uri="{FF2B5EF4-FFF2-40B4-BE49-F238E27FC236}">
                <a16:creationId xmlns:a16="http://schemas.microsoft.com/office/drawing/2014/main" id="{A73AB48E-D9E5-F14F-9B76-63E7AE2108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80315" y="5418327"/>
            <a:ext cx="1219200" cy="1219200"/>
          </a:xfrm>
          <a:prstGeom prst="rect">
            <a:avLst/>
          </a:prstGeom>
        </p:spPr>
      </p:pic>
      <p:pic>
        <p:nvPicPr>
          <p:cNvPr id="9" name="Graphic 8" descr="Piano keys">
            <a:extLst>
              <a:ext uri="{FF2B5EF4-FFF2-40B4-BE49-F238E27FC236}">
                <a16:creationId xmlns:a16="http://schemas.microsoft.com/office/drawing/2014/main" id="{7FB2E7AB-257F-284A-A8BD-08A39A301A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5474007"/>
            <a:ext cx="1219200" cy="1219200"/>
          </a:xfrm>
          <a:prstGeom prst="rect">
            <a:avLst/>
          </a:prstGeom>
        </p:spPr>
      </p:pic>
      <p:pic>
        <p:nvPicPr>
          <p:cNvPr id="13" name="Graphic 12" descr="Saxophone">
            <a:extLst>
              <a:ext uri="{FF2B5EF4-FFF2-40B4-BE49-F238E27FC236}">
                <a16:creationId xmlns:a16="http://schemas.microsoft.com/office/drawing/2014/main" id="{778DDC09-FA2C-814D-8509-8EC92DA164B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500333" y="5470088"/>
            <a:ext cx="12192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522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Data</a:t>
            </a:r>
            <a:endParaRPr lang="ko-KR" altLang="en-US" dirty="0"/>
          </a:p>
        </p:txBody>
      </p:sp>
      <p:pic>
        <p:nvPicPr>
          <p:cNvPr id="9" name="Picture 8" descr="A picture containing text&#10;&#10;Description automatically generated">
            <a:extLst>
              <a:ext uri="{FF2B5EF4-FFF2-40B4-BE49-F238E27FC236}">
                <a16:creationId xmlns:a16="http://schemas.microsoft.com/office/drawing/2014/main" id="{F6B161F4-0C08-584B-A620-76CB57EFD95A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6848" y="0"/>
            <a:ext cx="3563269" cy="685675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FCF0210-7B6E-F543-875E-3DE2C7D202E9}"/>
              </a:ext>
            </a:extLst>
          </p:cNvPr>
          <p:cNvSpPr txBox="1"/>
          <p:nvPr/>
        </p:nvSpPr>
        <p:spPr>
          <a:xfrm>
            <a:off x="1374197" y="1425492"/>
            <a:ext cx="22082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131562 Songs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732FB3F-7C7B-F446-9F58-146A2EB39F28}"/>
              </a:ext>
            </a:extLst>
          </p:cNvPr>
          <p:cNvSpPr txBox="1"/>
          <p:nvPr/>
        </p:nvSpPr>
        <p:spPr>
          <a:xfrm>
            <a:off x="5044406" y="1425492"/>
            <a:ext cx="22082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626 Genres</a:t>
            </a:r>
          </a:p>
        </p:txBody>
      </p:sp>
      <p:sp>
        <p:nvSpPr>
          <p:cNvPr id="12" name="Down Arrow 11">
            <a:extLst>
              <a:ext uri="{FF2B5EF4-FFF2-40B4-BE49-F238E27FC236}">
                <a16:creationId xmlns:a16="http://schemas.microsoft.com/office/drawing/2014/main" id="{BBCAA871-C1DE-AB45-8EC3-FBACFF9B0B7A}"/>
              </a:ext>
            </a:extLst>
          </p:cNvPr>
          <p:cNvSpPr/>
          <p:nvPr/>
        </p:nvSpPr>
        <p:spPr>
          <a:xfrm>
            <a:off x="3908171" y="1939413"/>
            <a:ext cx="672731" cy="1439536"/>
          </a:xfrm>
          <a:prstGeom prst="downArrow">
            <a:avLst/>
          </a:prstGeom>
          <a:solidFill>
            <a:srgbClr val="2B213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B7C0F6C-1B91-6040-900F-8591CD7CC8E4}"/>
              </a:ext>
            </a:extLst>
          </p:cNvPr>
          <p:cNvSpPr txBox="1"/>
          <p:nvPr/>
        </p:nvSpPr>
        <p:spPr>
          <a:xfrm>
            <a:off x="4676439" y="2209057"/>
            <a:ext cx="2898368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Removing Duplicate Entries and Combing Genres into its       Parent Genre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47A3838-8C78-E042-84E5-E2111C54E41E}"/>
              </a:ext>
            </a:extLst>
          </p:cNvPr>
          <p:cNvSpPr txBox="1"/>
          <p:nvPr/>
        </p:nvSpPr>
        <p:spPr>
          <a:xfrm>
            <a:off x="1374197" y="3667274"/>
            <a:ext cx="225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86446 Songs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2C98706-0A30-9C42-8D39-07863AD45610}"/>
              </a:ext>
            </a:extLst>
          </p:cNvPr>
          <p:cNvSpPr txBox="1"/>
          <p:nvPr/>
        </p:nvSpPr>
        <p:spPr>
          <a:xfrm>
            <a:off x="5097746" y="3641738"/>
            <a:ext cx="16225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38 Genres</a:t>
            </a:r>
            <a:endParaRPr lang="en-US" sz="2400" dirty="0"/>
          </a:p>
        </p:txBody>
      </p:sp>
      <p:sp>
        <p:nvSpPr>
          <p:cNvPr id="16" name="Down Arrow 15">
            <a:extLst>
              <a:ext uri="{FF2B5EF4-FFF2-40B4-BE49-F238E27FC236}">
                <a16:creationId xmlns:a16="http://schemas.microsoft.com/office/drawing/2014/main" id="{1DAA2415-AA03-834D-B227-0E99BEF2742E}"/>
              </a:ext>
            </a:extLst>
          </p:cNvPr>
          <p:cNvSpPr/>
          <p:nvPr/>
        </p:nvSpPr>
        <p:spPr>
          <a:xfrm>
            <a:off x="3917202" y="4243669"/>
            <a:ext cx="672731" cy="1439536"/>
          </a:xfrm>
          <a:prstGeom prst="downArrow">
            <a:avLst/>
          </a:prstGeom>
          <a:solidFill>
            <a:srgbClr val="2B213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1091084-7655-FB41-AC79-BCFA4CF4B696}"/>
              </a:ext>
            </a:extLst>
          </p:cNvPr>
          <p:cNvSpPr txBox="1"/>
          <p:nvPr/>
        </p:nvSpPr>
        <p:spPr>
          <a:xfrm>
            <a:off x="4965978" y="4553318"/>
            <a:ext cx="2898368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Filtering the data with Genres having at least 2000 songs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C3A3786-AD4A-5847-B34A-A11900208386}"/>
              </a:ext>
            </a:extLst>
          </p:cNvPr>
          <p:cNvSpPr txBox="1"/>
          <p:nvPr/>
        </p:nvSpPr>
        <p:spPr>
          <a:xfrm>
            <a:off x="1374197" y="5909055"/>
            <a:ext cx="2080203" cy="461665"/>
          </a:xfrm>
          <a:prstGeom prst="rect">
            <a:avLst/>
          </a:prstGeom>
          <a:noFill/>
          <a:ln>
            <a:solidFill>
              <a:srgbClr val="2B213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63302 Songs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796F20F-76EE-754A-A317-A2F2C7D03B13}"/>
              </a:ext>
            </a:extLst>
          </p:cNvPr>
          <p:cNvSpPr txBox="1"/>
          <p:nvPr/>
        </p:nvSpPr>
        <p:spPr>
          <a:xfrm>
            <a:off x="5342143" y="5891221"/>
            <a:ext cx="1525005" cy="461665"/>
          </a:xfrm>
          <a:prstGeom prst="rect">
            <a:avLst/>
          </a:prstGeom>
          <a:noFill/>
          <a:ln>
            <a:solidFill>
              <a:srgbClr val="2B213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8 Genres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0649D1-3487-574B-8628-3BCA466B7B31}"/>
              </a:ext>
            </a:extLst>
          </p:cNvPr>
          <p:cNvSpPr txBox="1"/>
          <p:nvPr/>
        </p:nvSpPr>
        <p:spPr>
          <a:xfrm>
            <a:off x="-3132" y="6599090"/>
            <a:ext cx="64182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https://www.kaggle.com/grasslover/spotify-music-genre-list?select=songDb.tsv</a:t>
            </a:r>
          </a:p>
        </p:txBody>
      </p:sp>
    </p:spTree>
    <p:extLst>
      <p:ext uri="{BB962C8B-B14F-4D97-AF65-F5344CB8AC3E}">
        <p14:creationId xmlns:p14="http://schemas.microsoft.com/office/powerpoint/2010/main" val="2997714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 animBg="1"/>
      <p:bldP spid="13" grpId="0"/>
      <p:bldP spid="14" grpId="0"/>
      <p:bldP spid="15" grpId="0"/>
      <p:bldP spid="16" grpId="0" animBg="1"/>
      <p:bldP spid="17" grpId="0"/>
      <p:bldP spid="18" grpId="0" animBg="1"/>
      <p:bldP spid="1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882ADCA-227D-AE45-A0EA-1445575712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123394"/>
            <a:ext cx="12192001" cy="700451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4FF0704-558A-2445-B3E5-07185D94999A}"/>
              </a:ext>
            </a:extLst>
          </p:cNvPr>
          <p:cNvSpPr txBox="1"/>
          <p:nvPr/>
        </p:nvSpPr>
        <p:spPr>
          <a:xfrm>
            <a:off x="3791744" y="3435105"/>
            <a:ext cx="4704523" cy="1733680"/>
          </a:xfrm>
          <a:prstGeom prst="rect">
            <a:avLst/>
          </a:prstGeom>
          <a:noFill/>
          <a:ln w="53975">
            <a:noFill/>
          </a:ln>
        </p:spPr>
        <p:txBody>
          <a:bodyPr wrap="square" rtlCol="0">
            <a:spAutoFit/>
          </a:bodyPr>
          <a:lstStyle/>
          <a:p>
            <a:r>
              <a:rPr lang="en-US" sz="10666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METAL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6820DD-87F8-1048-832C-A754FDD7D073}"/>
              </a:ext>
            </a:extLst>
          </p:cNvPr>
          <p:cNvSpPr txBox="1"/>
          <p:nvPr/>
        </p:nvSpPr>
        <p:spPr>
          <a:xfrm>
            <a:off x="1076944" y="6138649"/>
            <a:ext cx="27148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One – Metallica</a:t>
            </a:r>
          </a:p>
        </p:txBody>
      </p:sp>
      <p:pic>
        <p:nvPicPr>
          <p:cNvPr id="6" name="Metal-One.mp3">
            <a:hlinkClick r:id="" action="ppaction://media"/>
            <a:extLst>
              <a:ext uri="{FF2B5EF4-FFF2-40B4-BE49-F238E27FC236}">
                <a16:creationId xmlns:a16="http://schemas.microsoft.com/office/drawing/2014/main" id="{7EEB32F6-913B-9948-A4E9-BE1507364AE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5843003"/>
            <a:ext cx="1083733" cy="1083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697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04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55D49D7-8753-F549-B432-7DA76F9077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55" y="0"/>
            <a:ext cx="12196555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58BE456-F64C-0745-92C1-34D53EB0B0BB}"/>
              </a:ext>
            </a:extLst>
          </p:cNvPr>
          <p:cNvSpPr txBox="1"/>
          <p:nvPr/>
        </p:nvSpPr>
        <p:spPr>
          <a:xfrm>
            <a:off x="1389200" y="3909053"/>
            <a:ext cx="9409045" cy="1733680"/>
          </a:xfrm>
          <a:prstGeom prst="rect">
            <a:avLst/>
          </a:prstGeom>
          <a:noFill/>
          <a:ln w="53975">
            <a:noFill/>
          </a:ln>
        </p:spPr>
        <p:txBody>
          <a:bodyPr wrap="square" rtlCol="0">
            <a:spAutoFit/>
          </a:bodyPr>
          <a:lstStyle/>
          <a:p>
            <a:r>
              <a:rPr lang="en-US" sz="10666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ELECTRONIC</a:t>
            </a:r>
          </a:p>
        </p:txBody>
      </p:sp>
      <p:pic>
        <p:nvPicPr>
          <p:cNvPr id="2" name="Electronic.mp3">
            <a:hlinkClick r:id="" action="ppaction://media"/>
            <a:extLst>
              <a:ext uri="{FF2B5EF4-FFF2-40B4-BE49-F238E27FC236}">
                <a16:creationId xmlns:a16="http://schemas.microsoft.com/office/drawing/2014/main" id="{C7A07FB4-0CBC-414D-8119-E4D2D4D84E9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5774267"/>
            <a:ext cx="1083733" cy="108373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5310994-FF42-8D43-A489-A3123037988D}"/>
              </a:ext>
            </a:extLst>
          </p:cNvPr>
          <p:cNvSpPr txBox="1"/>
          <p:nvPr/>
        </p:nvSpPr>
        <p:spPr>
          <a:xfrm>
            <a:off x="1083734" y="6316134"/>
            <a:ext cx="36484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Wake Me Up - Avicii</a:t>
            </a:r>
          </a:p>
        </p:txBody>
      </p:sp>
    </p:spTree>
    <p:extLst>
      <p:ext uri="{BB962C8B-B14F-4D97-AF65-F5344CB8AC3E}">
        <p14:creationId xmlns:p14="http://schemas.microsoft.com/office/powerpoint/2010/main" val="1591421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01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EA5E49C-4ED3-6F4C-86F2-6FD69E5484B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58" r="1782"/>
          <a:stretch/>
        </p:blipFill>
        <p:spPr>
          <a:xfrm>
            <a:off x="27" y="1"/>
            <a:ext cx="12191973" cy="68719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394A312-A59F-7847-8EEA-FE79F7B1BF3E}"/>
              </a:ext>
            </a:extLst>
          </p:cNvPr>
          <p:cNvSpPr txBox="1"/>
          <p:nvPr/>
        </p:nvSpPr>
        <p:spPr>
          <a:xfrm>
            <a:off x="2878504" y="2546707"/>
            <a:ext cx="6434992" cy="1733680"/>
          </a:xfrm>
          <a:prstGeom prst="rect">
            <a:avLst/>
          </a:prstGeom>
          <a:noFill/>
          <a:ln w="53975">
            <a:noFill/>
          </a:ln>
        </p:spPr>
        <p:txBody>
          <a:bodyPr wrap="square" rtlCol="0">
            <a:spAutoFit/>
          </a:bodyPr>
          <a:lstStyle/>
          <a:p>
            <a:r>
              <a:rPr lang="en-US" sz="10666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AMBIENT</a:t>
            </a:r>
          </a:p>
        </p:txBody>
      </p:sp>
      <p:pic>
        <p:nvPicPr>
          <p:cNvPr id="2" name="Amb.mp3">
            <a:hlinkClick r:id="" action="ppaction://media"/>
            <a:extLst>
              <a:ext uri="{FF2B5EF4-FFF2-40B4-BE49-F238E27FC236}">
                <a16:creationId xmlns:a16="http://schemas.microsoft.com/office/drawing/2014/main" id="{5A014C5E-BE3C-F84C-BA60-9EE86AC5707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5778430"/>
            <a:ext cx="1083733" cy="108373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D8D7ED8-9570-C643-86F4-DEF106D4BAB4}"/>
              </a:ext>
            </a:extLst>
          </p:cNvPr>
          <p:cNvSpPr txBox="1"/>
          <p:nvPr/>
        </p:nvSpPr>
        <p:spPr>
          <a:xfrm>
            <a:off x="1083733" y="6316134"/>
            <a:ext cx="47242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Ashes to Oceans – Matt </a:t>
            </a:r>
            <a:r>
              <a:rPr lang="en-US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Tondut</a:t>
            </a:r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3544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82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28B9D8E-2D35-E841-A71A-AD4C6DDEB5A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06" b="5595"/>
          <a:stretch/>
        </p:blipFill>
        <p:spPr>
          <a:xfrm>
            <a:off x="27" y="1"/>
            <a:ext cx="12191973" cy="68579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CFD2971-54B8-9F4A-A656-3DB07B931E9A}"/>
              </a:ext>
            </a:extLst>
          </p:cNvPr>
          <p:cNvSpPr txBox="1"/>
          <p:nvPr/>
        </p:nvSpPr>
        <p:spPr>
          <a:xfrm>
            <a:off x="4031771" y="1988840"/>
            <a:ext cx="4128459" cy="1733680"/>
          </a:xfrm>
          <a:prstGeom prst="rect">
            <a:avLst/>
          </a:prstGeom>
          <a:noFill/>
          <a:ln w="53975">
            <a:noFill/>
          </a:ln>
        </p:spPr>
        <p:txBody>
          <a:bodyPr wrap="square" rtlCol="0">
            <a:spAutoFit/>
          </a:bodyPr>
          <a:lstStyle/>
          <a:p>
            <a:r>
              <a:rPr lang="en-US" sz="10666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FOLK</a:t>
            </a:r>
          </a:p>
        </p:txBody>
      </p:sp>
      <p:pic>
        <p:nvPicPr>
          <p:cNvPr id="2" name="Folk.mp3">
            <a:hlinkClick r:id="" action="ppaction://media"/>
            <a:extLst>
              <a:ext uri="{FF2B5EF4-FFF2-40B4-BE49-F238E27FC236}">
                <a16:creationId xmlns:a16="http://schemas.microsoft.com/office/drawing/2014/main" id="{0D1695B5-B7AD-CF45-BD33-E1AB1871741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61813" y="5845724"/>
            <a:ext cx="1083733" cy="108373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B4C44EB-B6B0-8C45-B5D3-2489ABDE7910}"/>
              </a:ext>
            </a:extLst>
          </p:cNvPr>
          <p:cNvSpPr txBox="1"/>
          <p:nvPr/>
        </p:nvSpPr>
        <p:spPr>
          <a:xfrm>
            <a:off x="1017179" y="6226523"/>
            <a:ext cx="50122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Gaelic Kingdom – Derek Fiechter</a:t>
            </a:r>
          </a:p>
        </p:txBody>
      </p:sp>
    </p:spTree>
    <p:extLst>
      <p:ext uri="{BB962C8B-B14F-4D97-AF65-F5344CB8AC3E}">
        <p14:creationId xmlns:p14="http://schemas.microsoft.com/office/powerpoint/2010/main" val="2529997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65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6B1604F-A9E8-1B41-AC4E-A23F5A87900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1524" y="1282"/>
            <a:ext cx="12191973" cy="685671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3F583F8-E2A3-B645-ADDF-ADA37C5941C6}"/>
              </a:ext>
            </a:extLst>
          </p:cNvPr>
          <p:cNvSpPr txBox="1"/>
          <p:nvPr/>
        </p:nvSpPr>
        <p:spPr>
          <a:xfrm>
            <a:off x="2735627" y="2756925"/>
            <a:ext cx="7104789" cy="1733680"/>
          </a:xfrm>
          <a:prstGeom prst="rect">
            <a:avLst/>
          </a:prstGeom>
          <a:noFill/>
          <a:ln w="53975">
            <a:noFill/>
          </a:ln>
        </p:spPr>
        <p:txBody>
          <a:bodyPr wrap="square" rtlCol="0">
            <a:spAutoFit/>
          </a:bodyPr>
          <a:lstStyle/>
          <a:p>
            <a:r>
              <a:rPr lang="en-US" sz="10666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HIP - HOP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CD4901-230D-8747-B8D5-1E2C124D93A1}"/>
              </a:ext>
            </a:extLst>
          </p:cNvPr>
          <p:cNvSpPr txBox="1"/>
          <p:nvPr/>
        </p:nvSpPr>
        <p:spPr>
          <a:xfrm>
            <a:off x="1173454" y="6282874"/>
            <a:ext cx="36484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Rap God - Eminem</a:t>
            </a:r>
          </a:p>
        </p:txBody>
      </p:sp>
      <p:pic>
        <p:nvPicPr>
          <p:cNvPr id="2" name="Rap.mp3">
            <a:hlinkClick r:id="" action="ppaction://media"/>
            <a:extLst>
              <a:ext uri="{FF2B5EF4-FFF2-40B4-BE49-F238E27FC236}">
                <a16:creationId xmlns:a16="http://schemas.microsoft.com/office/drawing/2014/main" id="{D7658DF5-749B-4542-BFB0-6C570520B81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8744" y="5925278"/>
            <a:ext cx="1083733" cy="1083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866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97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par>
              <p:cTn id="7"/>
            </p:par>
            <p:audio>
              <p:cMediaNode vol="80000">
                <p:cTn id="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442</TotalTime>
  <Words>479</Words>
  <Application>Microsoft Macintosh PowerPoint</Application>
  <PresentationFormat>Widescreen</PresentationFormat>
  <Paragraphs>81</Paragraphs>
  <Slides>24</Slides>
  <Notes>3</Notes>
  <HiddenSlides>0</HiddenSlides>
  <MMClips>8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맑은 고딕</vt:lpstr>
      <vt:lpstr>Arial</vt:lpstr>
      <vt:lpstr>Calibri</vt:lpstr>
      <vt:lpstr>Calibri Light</vt:lpstr>
      <vt:lpstr>Office Theme</vt:lpstr>
      <vt:lpstr>PowerPoint Presentation</vt:lpstr>
      <vt:lpstr> Acknowledgement </vt:lpstr>
      <vt:lpstr> Problem Statement</vt:lpstr>
      <vt:lpstr>Data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Exploratory Data Analysis</vt:lpstr>
      <vt:lpstr>Models</vt:lpstr>
      <vt:lpstr> Multinomial Logistic Regression</vt:lpstr>
      <vt:lpstr> Binned Residual Plots</vt:lpstr>
      <vt:lpstr> Gradient Boosting Method</vt:lpstr>
      <vt:lpstr> Gradient Boosting Method</vt:lpstr>
      <vt:lpstr>PowerPoint Presentation</vt:lpstr>
      <vt:lpstr>PowerPoint Presentation</vt:lpstr>
      <vt:lpstr> Limitations</vt:lpstr>
      <vt:lpstr> Future Scope</vt:lpstr>
      <vt:lpstr>Photo Credits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13</cp:revision>
  <dcterms:created xsi:type="dcterms:W3CDTF">2020-11-15T09:33:16Z</dcterms:created>
  <dcterms:modified xsi:type="dcterms:W3CDTF">2020-11-16T23:01:40Z</dcterms:modified>
</cp:coreProperties>
</file>